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media/image2.jpeg" ContentType="image/jpeg"/>
  <Override PartName="/ppt/notesSlides/notesSlide3.xml" ContentType="application/vnd.openxmlformats-officedocument.presentationml.notesSlide+xml"/>
  <Override PartName="/ppt/media/image3.jpeg" ContentType="image/jpeg"/>
  <Override PartName="/ppt/notesSlides/notesSlide4.xml" ContentType="application/vnd.openxmlformats-officedocument.presentationml.notesSlide+xml"/>
  <Override PartName="/ppt/media/image4.jpeg" ContentType="image/jpeg"/>
  <Override PartName="/ppt/notesSlides/notesSlide5.xml" ContentType="application/vnd.openxmlformats-officedocument.presentationml.notesSlide+xml"/>
  <Override PartName="/ppt/media/image5.jpeg" ContentType="image/jpeg"/>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6.jpeg" ContentType="image/jpeg"/>
  <Override PartName="/ppt/notesSlides/notesSlide9.xml" ContentType="application/vnd.openxmlformats-officedocument.presentationml.notesSlide+xml"/>
  <Override PartName="/ppt/notesSlides/notesSlide10.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s>

</file>

<file path=ppt/media/image1.jpeg>
</file>

<file path=ppt/media/image1.png>
</file>

<file path=ppt/media/image1.tif>
</file>

<file path=ppt/media/image2.jpeg>
</file>

<file path=ppt/media/image3.jpeg>
</file>

<file path=ppt/media/image4.jpeg>
</file>

<file path=ppt/media/image5.jpeg>
</file>

<file path=ppt/media/image6.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7" name="Shape 157"/>
          <p:cNvSpPr/>
          <p:nvPr>
            <p:ph type="sldImg"/>
          </p:nvPr>
        </p:nvSpPr>
        <p:spPr>
          <a:xfrm>
            <a:off x="1143000" y="685800"/>
            <a:ext cx="4572000" cy="3429000"/>
          </a:xfrm>
          <a:prstGeom prst="rect">
            <a:avLst/>
          </a:prstGeom>
        </p:spPr>
        <p:txBody>
          <a:bodyPr/>
          <a:lstStyle/>
          <a:p>
            <a:pPr/>
          </a:p>
        </p:txBody>
      </p:sp>
      <p:sp>
        <p:nvSpPr>
          <p:cNvPr id="158" name="Shape 15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Shape 162"/>
          <p:cNvSpPr/>
          <p:nvPr>
            <p:ph type="sldImg"/>
          </p:nvPr>
        </p:nvSpPr>
        <p:spPr>
          <a:prstGeom prst="rect">
            <a:avLst/>
          </a:prstGeom>
        </p:spPr>
        <p:txBody>
          <a:bodyPr/>
          <a:lstStyle/>
          <a:p>
            <a:pPr/>
          </a:p>
        </p:txBody>
      </p:sp>
      <p:sp>
        <p:nvSpPr>
          <p:cNvPr id="163" name="Shape 163"/>
          <p:cNvSpPr/>
          <p:nvPr>
            <p:ph type="body" sz="quarter" idx="1"/>
          </p:nvPr>
        </p:nvSpPr>
        <p:spPr>
          <a:prstGeom prst="rect">
            <a:avLst/>
          </a:prstGeom>
        </p:spPr>
        <p:txBody>
          <a:bodyPr/>
          <a:lstStyle/>
          <a:p>
            <a:pPr/>
            <a:r>
              <a:t>Address common concerns and anxieties when joining a team.</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r>
              <a:t>Navigating Team Roles and Responsibilities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Impostor Syndrom:</a:t>
            </a:r>
          </a:p>
          <a:p>
            <a:pPr/>
            <a:r>
              <a:t> You are not good enough…</a:t>
            </a:r>
          </a:p>
          <a:p>
            <a:pPr/>
            <a:r>
              <a:t> You don’t know enough…</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Shape 173"/>
          <p:cNvSpPr/>
          <p:nvPr>
            <p:ph type="sldImg"/>
          </p:nvPr>
        </p:nvSpPr>
        <p:spPr>
          <a:prstGeom prst="rect">
            <a:avLst/>
          </a:prstGeom>
        </p:spPr>
        <p:txBody>
          <a:bodyPr/>
          <a:lstStyle/>
          <a:p>
            <a:pPr/>
          </a:p>
        </p:txBody>
      </p:sp>
      <p:sp>
        <p:nvSpPr>
          <p:cNvPr id="174" name="Shape 174"/>
          <p:cNvSpPr/>
          <p:nvPr>
            <p:ph type="body" sz="quarter" idx="1"/>
          </p:nvPr>
        </p:nvSpPr>
        <p:spPr>
          <a:prstGeom prst="rect">
            <a:avLst/>
          </a:prstGeom>
        </p:spPr>
        <p:txBody>
          <a:bodyPr/>
          <a:lstStyle/>
          <a:p>
            <a:pPr/>
            <a:r>
              <a:t>Making Mistakes:</a:t>
            </a:r>
          </a:p>
          <a:p>
            <a:pPr/>
            <a:r>
              <a:t> What if…</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User Manual as a tool. A personal user manual is a document that helps team members navigate communication between one another. It is often a one-page document where each team member can share more about themselves.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r>
              <a:t>Highlight the benefits of being part of a cohesive and collaborative team.</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Shape 190"/>
          <p:cNvSpPr/>
          <p:nvPr>
            <p:ph type="sldImg"/>
          </p:nvPr>
        </p:nvSpPr>
        <p:spPr>
          <a:prstGeom prst="rect">
            <a:avLst/>
          </a:prstGeom>
        </p:spPr>
        <p:txBody>
          <a:bodyPr/>
          <a:lstStyle/>
          <a:p>
            <a:pPr/>
          </a:p>
        </p:txBody>
      </p:sp>
      <p:sp>
        <p:nvSpPr>
          <p:cNvPr id="191" name="Shape 191"/>
          <p:cNvSpPr/>
          <p:nvPr>
            <p:ph type="body" sz="quarter" idx="1"/>
          </p:nvPr>
        </p:nvSpPr>
        <p:spPr>
          <a:prstGeom prst="rect">
            <a:avLst/>
          </a:prstGeom>
        </p:spPr>
        <p:txBody>
          <a:bodyPr/>
          <a:lstStyle/>
          <a:p>
            <a:pPr/>
            <a:r>
              <a:t>Group dynamic to build a puzzle with some constraints that teach the importance of roles and responsibilities while solving a problem in short time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Navigating Team Roles and Responsibilities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Guide students on understanding their roles and responsibilities within the team.</a:t>
            </a:r>
          </a:p>
          <a:p>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Shape 209"/>
          <p:cNvSpPr/>
          <p:nvPr>
            <p:ph type="sldImg"/>
          </p:nvPr>
        </p:nvSpPr>
        <p:spPr>
          <a:prstGeom prst="rect">
            <a:avLst/>
          </a:prstGeom>
        </p:spPr>
        <p:txBody>
          <a:bodyPr/>
          <a:lstStyle/>
          <a:p>
            <a:pPr/>
          </a:p>
        </p:txBody>
      </p:sp>
      <p:sp>
        <p:nvSpPr>
          <p:cNvPr id="210" name="Shape 210"/>
          <p:cNvSpPr/>
          <p:nvPr>
            <p:ph type="body" sz="quarter" idx="1"/>
          </p:nvPr>
        </p:nvSpPr>
        <p:spPr>
          <a:prstGeom prst="rect">
            <a:avLst/>
          </a:prstGeom>
        </p:spPr>
        <p:txBody>
          <a:bodyPr/>
          <a:lstStyle/>
          <a:p>
            <a:pPr/>
            <a:r>
              <a:t>Navigating Team Roles and Responsibilities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149" name="Title Text"/>
          <p:cNvSpPr txBox="1"/>
          <p:nvPr>
            <p:ph type="title"/>
          </p:nvPr>
        </p:nvSpPr>
        <p:spPr>
          <a:xfrm>
            <a:off x="831199" y="1186733"/>
            <a:ext cx="22721602" cy="1527201"/>
          </a:xfrm>
          <a:prstGeom prst="rect">
            <a:avLst/>
          </a:prstGeom>
        </p:spPr>
        <p:txBody>
          <a:bodyPr lIns="243799" tIns="243799" rIns="243799" bIns="243799"/>
          <a:lstStyle>
            <a:lvl1pPr defTabSz="2438400">
              <a:lnSpc>
                <a:spcPct val="100000"/>
              </a:lnSpc>
              <a:defRPr b="0" spc="0" sz="7400">
                <a:latin typeface="Arial"/>
                <a:ea typeface="Arial"/>
                <a:cs typeface="Arial"/>
                <a:sym typeface="Arial"/>
              </a:defRPr>
            </a:lvl1pPr>
          </a:lstStyle>
          <a:p>
            <a:pPr/>
            <a:r>
              <a:t>Title Text</a:t>
            </a:r>
          </a:p>
        </p:txBody>
      </p:sp>
      <p:sp>
        <p:nvSpPr>
          <p:cNvPr id="150" name="Body Level One…"/>
          <p:cNvSpPr txBox="1"/>
          <p:nvPr>
            <p:ph type="body" idx="1"/>
          </p:nvPr>
        </p:nvSpPr>
        <p:spPr>
          <a:xfrm>
            <a:off x="831199" y="3073266"/>
            <a:ext cx="22721602" cy="9110401"/>
          </a:xfrm>
          <a:prstGeom prst="rect">
            <a:avLst/>
          </a:prstGeom>
        </p:spPr>
        <p:txBody>
          <a:bodyPr lIns="243799" tIns="243799" rIns="243799" bIns="243799"/>
          <a:lstStyle>
            <a:lvl1pPr marL="1028700" indent="-914400" defTabSz="2438400">
              <a:lnSpc>
                <a:spcPct val="115000"/>
              </a:lnSpc>
              <a:spcBef>
                <a:spcPts val="0"/>
              </a:spcBef>
              <a:buClr>
                <a:srgbClr val="595959"/>
              </a:buClr>
              <a:buSzPts val="4800"/>
              <a:buFont typeface="Arial"/>
              <a:buChar char="●"/>
              <a:defRPr>
                <a:solidFill>
                  <a:srgbClr val="595959"/>
                </a:solidFill>
                <a:latin typeface="Arial"/>
                <a:ea typeface="Arial"/>
                <a:cs typeface="Arial"/>
                <a:sym typeface="Arial"/>
              </a:defRPr>
            </a:lvl1pPr>
            <a:lvl2pPr marL="1685471" indent="-1088571" defTabSz="2438400">
              <a:lnSpc>
                <a:spcPct val="115000"/>
              </a:lnSpc>
              <a:spcBef>
                <a:spcPts val="0"/>
              </a:spcBef>
              <a:buClr>
                <a:srgbClr val="595959"/>
              </a:buClr>
              <a:buSzPts val="4800"/>
              <a:buFont typeface="Arial"/>
              <a:buChar char="○"/>
              <a:defRPr>
                <a:solidFill>
                  <a:srgbClr val="595959"/>
                </a:solidFill>
                <a:latin typeface="Arial"/>
                <a:ea typeface="Arial"/>
                <a:cs typeface="Arial"/>
                <a:sym typeface="Arial"/>
              </a:defRPr>
            </a:lvl2pPr>
            <a:lvl3pPr marL="2142671" indent="-1088571" defTabSz="2438400">
              <a:lnSpc>
                <a:spcPct val="115000"/>
              </a:lnSpc>
              <a:spcBef>
                <a:spcPts val="0"/>
              </a:spcBef>
              <a:buClr>
                <a:srgbClr val="595959"/>
              </a:buClr>
              <a:buSzPts val="4800"/>
              <a:buFont typeface="Arial"/>
              <a:buChar char="■"/>
              <a:defRPr>
                <a:solidFill>
                  <a:srgbClr val="595959"/>
                </a:solidFill>
                <a:latin typeface="Arial"/>
                <a:ea typeface="Arial"/>
                <a:cs typeface="Arial"/>
                <a:sym typeface="Arial"/>
              </a:defRPr>
            </a:lvl3pPr>
            <a:lvl4pPr marL="2599871" indent="-1088571" defTabSz="2438400">
              <a:lnSpc>
                <a:spcPct val="115000"/>
              </a:lnSpc>
              <a:spcBef>
                <a:spcPts val="0"/>
              </a:spcBef>
              <a:buClr>
                <a:srgbClr val="595959"/>
              </a:buClr>
              <a:buSzPts val="4800"/>
              <a:buFont typeface="Arial"/>
              <a:buChar char="●"/>
              <a:defRPr>
                <a:solidFill>
                  <a:srgbClr val="595959"/>
                </a:solidFill>
                <a:latin typeface="Arial"/>
                <a:ea typeface="Arial"/>
                <a:cs typeface="Arial"/>
                <a:sym typeface="Arial"/>
              </a:defRPr>
            </a:lvl4pPr>
            <a:lvl5pPr marL="3057071" indent="-1088571" defTabSz="2438400">
              <a:lnSpc>
                <a:spcPct val="115000"/>
              </a:lnSpc>
              <a:spcBef>
                <a:spcPts val="0"/>
              </a:spcBef>
              <a:buClr>
                <a:srgbClr val="595959"/>
              </a:buClr>
              <a:buSzPts val="4800"/>
              <a:buFont typeface="Arial"/>
              <a:buChar char="○"/>
              <a:defRPr>
                <a:solidFill>
                  <a:srgbClr val="595959"/>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151" name="Slide Number"/>
          <p:cNvSpPr txBox="1"/>
          <p:nvPr>
            <p:ph type="sldNum" sz="quarter" idx="2"/>
          </p:nvPr>
        </p:nvSpPr>
        <p:spPr>
          <a:xfrm>
            <a:off x="23188838" y="12524796"/>
            <a:ext cx="867584" cy="870499"/>
          </a:xfrm>
          <a:prstGeom prst="rect">
            <a:avLst/>
          </a:prstGeom>
        </p:spPr>
        <p:txBody>
          <a:bodyPr lIns="243799" tIns="243799" rIns="243799" bIns="243799" anchor="ctr">
            <a:normAutofit fontScale="100000" lnSpcReduction="0"/>
          </a:bodyPr>
          <a:lstStyle>
            <a:lvl1pPr algn="r" defTabSz="2438400">
              <a:defRPr sz="2600">
                <a:solidFill>
                  <a:srgbClr val="595959"/>
                </a:solidFill>
                <a:latin typeface="Arial"/>
                <a:ea typeface="Arial"/>
                <a:cs typeface="Arial"/>
                <a:sym typeface="Aria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3.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4.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5.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1.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6.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0" name="stormseeker-rX12B5uX7QM-unsplash.jpg" descr="stormseeker-rX12B5uX7QM-unsplash.jpg"/>
          <p:cNvPicPr>
            <a:picLocks noChangeAspect="1"/>
          </p:cNvPicPr>
          <p:nvPr/>
        </p:nvPicPr>
        <p:blipFill>
          <a:blip r:embed="rId3">
            <a:extLst/>
          </a:blip>
          <a:srcRect l="2311" t="40073" r="2311" b="22433"/>
          <a:stretch>
            <a:fillRect/>
          </a:stretch>
        </p:blipFill>
        <p:spPr>
          <a:xfrm>
            <a:off x="-5725" y="-179616"/>
            <a:ext cx="24395450" cy="14385039"/>
          </a:xfrm>
          <a:prstGeom prst="rect">
            <a:avLst/>
          </a:prstGeom>
          <a:ln w="12700">
            <a:miter lim="400000"/>
          </a:ln>
        </p:spPr>
      </p:pic>
      <p:sp>
        <p:nvSpPr>
          <p:cNvPr id="161" name="Feeling anxious?"/>
          <p:cNvSpPr txBox="1"/>
          <p:nvPr/>
        </p:nvSpPr>
        <p:spPr>
          <a:xfrm>
            <a:off x="17448392" y="10685944"/>
            <a:ext cx="4506901" cy="7837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600">
                <a:solidFill>
                  <a:srgbClr val="FFFFFF"/>
                </a:solidFill>
              </a:defRPr>
            </a:lvl1pPr>
          </a:lstStyle>
          <a:p>
            <a:pPr/>
            <a:r>
              <a:t>Feeling anxious?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Rectangle"/>
          <p:cNvSpPr/>
          <p:nvPr/>
        </p:nvSpPr>
        <p:spPr>
          <a:xfrm>
            <a:off x="-30732" y="-32954"/>
            <a:ext cx="24445464" cy="13781907"/>
          </a:xfrm>
          <a:prstGeom prst="rect">
            <a:avLst/>
          </a:prstGeom>
          <a:gradFill>
            <a:gsLst>
              <a:gs pos="0">
                <a:srgbClr val="5E5E5E">
                  <a:alpha val="81860"/>
                </a:srgbClr>
              </a:gs>
              <a:gs pos="100000">
                <a:srgbClr val="000000">
                  <a:alpha val="81860"/>
                </a:srgbClr>
              </a:gs>
            </a:gsLst>
            <a:lin ang="4646107"/>
          </a:gra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13" name="“Enjoy your current role”"/>
          <p:cNvSpPr txBox="1"/>
          <p:nvPr/>
        </p:nvSpPr>
        <p:spPr>
          <a:xfrm>
            <a:off x="5207635" y="6399529"/>
            <a:ext cx="13968731" cy="157734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0000">
                <a:solidFill>
                  <a:srgbClr val="FFFFFF"/>
                </a:solidFill>
              </a:defRPr>
            </a:lvl1pPr>
          </a:lstStyle>
          <a:p>
            <a:pPr/>
            <a:r>
              <a:t>“Enjoy your current role”</a:t>
            </a:r>
          </a:p>
        </p:txBody>
      </p:sp>
      <p:sp>
        <p:nvSpPr>
          <p:cNvPr id="214" name="The unwritten book. Jose Calderon"/>
          <p:cNvSpPr txBox="1"/>
          <p:nvPr/>
        </p:nvSpPr>
        <p:spPr>
          <a:xfrm>
            <a:off x="13039706" y="11350523"/>
            <a:ext cx="10648989" cy="87015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300">
                <a:solidFill>
                  <a:srgbClr val="FFFFFF"/>
                </a:solidFill>
              </a:defRPr>
            </a:lvl1pPr>
          </a:lstStyle>
          <a:p>
            <a:pPr/>
            <a:r>
              <a:t>The unwritten book. Jose Calderon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5" name="nik-OOJAUol19oo-unsplash.jpg" descr="nik-OOJAUol19oo-unsplash.jpg"/>
          <p:cNvPicPr>
            <a:picLocks noChangeAspect="1"/>
          </p:cNvPicPr>
          <p:nvPr/>
        </p:nvPicPr>
        <p:blipFill>
          <a:blip r:embed="rId3">
            <a:extLst/>
          </a:blip>
          <a:stretch>
            <a:fillRect/>
          </a:stretch>
        </p:blipFill>
        <p:spPr>
          <a:xfrm>
            <a:off x="-516930" y="-651669"/>
            <a:ext cx="24971439" cy="18728580"/>
          </a:xfrm>
          <a:prstGeom prst="rect">
            <a:avLst/>
          </a:prstGeom>
          <a:ln w="12700">
            <a:miter lim="400000"/>
          </a:ln>
        </p:spPr>
      </p:pic>
      <p:sp>
        <p:nvSpPr>
          <p:cNvPr id="166" name="Not good enough…"/>
          <p:cNvSpPr txBox="1"/>
          <p:nvPr/>
        </p:nvSpPr>
        <p:spPr>
          <a:xfrm>
            <a:off x="17993780" y="8320749"/>
            <a:ext cx="5275708" cy="7837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600"/>
            </a:lvl1pPr>
          </a:lstStyle>
          <a:p>
            <a:pPr/>
            <a:r>
              <a:t>Not good enough…</a:t>
            </a:r>
          </a:p>
        </p:txBody>
      </p:sp>
      <p:sp>
        <p:nvSpPr>
          <p:cNvPr id="167" name="Don’t know what you are doing…"/>
          <p:cNvSpPr txBox="1"/>
          <p:nvPr/>
        </p:nvSpPr>
        <p:spPr>
          <a:xfrm>
            <a:off x="468321" y="12524521"/>
            <a:ext cx="8824723" cy="78374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600"/>
            </a:lvl1pPr>
          </a:lstStyle>
          <a:p>
            <a:pPr/>
            <a:r>
              <a:t>Don’t know what you are doing…</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1" name="sarah-kilian-52jRtc2S_VE-unsplash.jpg" descr="sarah-kilian-52jRtc2S_VE-unsplash.jpg"/>
          <p:cNvPicPr>
            <a:picLocks noChangeAspect="1"/>
          </p:cNvPicPr>
          <p:nvPr/>
        </p:nvPicPr>
        <p:blipFill>
          <a:blip r:embed="rId3">
            <a:extLst/>
          </a:blip>
          <a:stretch>
            <a:fillRect/>
          </a:stretch>
        </p:blipFill>
        <p:spPr>
          <a:xfrm>
            <a:off x="-275150" y="-571302"/>
            <a:ext cx="24934300" cy="16622865"/>
          </a:xfrm>
          <a:prstGeom prst="rect">
            <a:avLst/>
          </a:prstGeom>
          <a:ln w="12700">
            <a:miter lim="400000"/>
          </a:ln>
        </p:spPr>
      </p:pic>
      <p:sp>
        <p:nvSpPr>
          <p:cNvPr id="172" name="Ups…"/>
          <p:cNvSpPr txBox="1"/>
          <p:nvPr/>
        </p:nvSpPr>
        <p:spPr>
          <a:xfrm>
            <a:off x="12190649" y="5839007"/>
            <a:ext cx="2259331" cy="9946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000">
                <a:solidFill>
                  <a:srgbClr val="FFFFFF"/>
                </a:solidFill>
              </a:defRPr>
            </a:lvl1pPr>
          </a:lstStyle>
          <a:p>
            <a:pPr/>
            <a:r>
              <a:t>Ups…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6" name="sean-d-5L9jBBAsfL0-unsplash.jpg" descr="sean-d-5L9jBBAsfL0-unsplash.jpg"/>
          <p:cNvPicPr>
            <a:picLocks noChangeAspect="1"/>
          </p:cNvPicPr>
          <p:nvPr/>
        </p:nvPicPr>
        <p:blipFill>
          <a:blip r:embed="rId3">
            <a:extLst/>
          </a:blip>
          <a:stretch>
            <a:fillRect/>
          </a:stretch>
        </p:blipFill>
        <p:spPr>
          <a:xfrm>
            <a:off x="-271661" y="-183754"/>
            <a:ext cx="24927322" cy="16618216"/>
          </a:xfrm>
          <a:prstGeom prst="rect">
            <a:avLst/>
          </a:prstGeom>
          <a:ln w="12700">
            <a:miter lim="400000"/>
          </a:ln>
        </p:spPr>
      </p:pic>
      <p:sp>
        <p:nvSpPr>
          <p:cNvPr id="177" name="My User Manual as a tool"/>
          <p:cNvSpPr txBox="1"/>
          <p:nvPr/>
        </p:nvSpPr>
        <p:spPr>
          <a:xfrm>
            <a:off x="15199048" y="11775359"/>
            <a:ext cx="8794243" cy="9946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000">
                <a:solidFill>
                  <a:srgbClr val="FFFFFF"/>
                </a:solidFill>
              </a:defRPr>
            </a:lvl1pPr>
          </a:lstStyle>
          <a:p>
            <a:pPr/>
            <a:r>
              <a:t>My User Manual as a tool</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1" name="mitchell-luo-H3htK85wwnU-unsplash.jpg" descr="mitchell-luo-H3htK85wwnU-unsplash.jpg"/>
          <p:cNvPicPr>
            <a:picLocks noChangeAspect="1"/>
          </p:cNvPicPr>
          <p:nvPr/>
        </p:nvPicPr>
        <p:blipFill>
          <a:blip r:embed="rId3">
            <a:extLst/>
          </a:blip>
          <a:stretch>
            <a:fillRect/>
          </a:stretch>
        </p:blipFill>
        <p:spPr>
          <a:xfrm>
            <a:off x="-375246" y="-895747"/>
            <a:ext cx="24759643" cy="16506429"/>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Rectangle"/>
          <p:cNvSpPr/>
          <p:nvPr/>
        </p:nvSpPr>
        <p:spPr>
          <a:xfrm>
            <a:off x="-30732" y="-32954"/>
            <a:ext cx="24445464" cy="13781907"/>
          </a:xfrm>
          <a:prstGeom prst="rect">
            <a:avLst/>
          </a:prstGeom>
          <a:gradFill>
            <a:gsLst>
              <a:gs pos="0">
                <a:srgbClr val="5E5E5E">
                  <a:alpha val="81860"/>
                </a:srgbClr>
              </a:gs>
              <a:gs pos="100000">
                <a:srgbClr val="000000">
                  <a:alpha val="81860"/>
                </a:srgbClr>
              </a:gs>
            </a:gsLst>
            <a:lin ang="4646107"/>
          </a:gra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grpSp>
        <p:nvGrpSpPr>
          <p:cNvPr id="188" name="Group"/>
          <p:cNvGrpSpPr/>
          <p:nvPr/>
        </p:nvGrpSpPr>
        <p:grpSpPr>
          <a:xfrm rot="19881595">
            <a:off x="-1973176" y="6586174"/>
            <a:ext cx="25188802" cy="3395891"/>
            <a:chOff x="0" y="0"/>
            <a:chExt cx="25188801" cy="3395889"/>
          </a:xfrm>
        </p:grpSpPr>
        <p:sp>
          <p:nvSpPr>
            <p:cNvPr id="186" name="Google Shape;74;p16"/>
            <p:cNvSpPr/>
            <p:nvPr/>
          </p:nvSpPr>
          <p:spPr>
            <a:xfrm>
              <a:off x="0" y="386213"/>
              <a:ext cx="24426810" cy="1500002"/>
            </a:xfrm>
            <a:prstGeom prst="rect">
              <a:avLst/>
            </a:prstGeom>
            <a:solidFill>
              <a:schemeClr val="accent1">
                <a:alpha val="81943"/>
              </a:schemeClr>
            </a:solidFill>
            <a:ln w="12700" cap="flat">
              <a:noFill/>
              <a:miter lim="400000"/>
            </a:ln>
            <a:effectLst/>
          </p:spPr>
          <p:txBody>
            <a:bodyPr wrap="square" lIns="0" tIns="0" rIns="0" bIns="0" numCol="1" anchor="ctr">
              <a:noAutofit/>
            </a:bodyPr>
            <a:lstStyle/>
            <a:p>
              <a:pPr algn="l" defTabSz="2438400">
                <a:defRPr sz="3600">
                  <a:solidFill>
                    <a:schemeClr val="accent1"/>
                  </a:solidFill>
                  <a:latin typeface="Arial"/>
                  <a:ea typeface="Arial"/>
                  <a:cs typeface="Arial"/>
                  <a:sym typeface="Arial"/>
                </a:defRPr>
              </a:pPr>
            </a:p>
          </p:txBody>
        </p:sp>
        <p:sp>
          <p:nvSpPr>
            <p:cNvPr id="187" name="Google Shape;75;p16"/>
            <p:cNvSpPr txBox="1"/>
            <p:nvPr/>
          </p:nvSpPr>
          <p:spPr>
            <a:xfrm>
              <a:off x="4470569" y="0"/>
              <a:ext cx="20718233" cy="339589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43799" tIns="243799" rIns="243799" bIns="243799" numCol="1" anchor="t">
              <a:normAutofit fontScale="100000" lnSpcReduction="0"/>
            </a:bodyPr>
            <a:lstStyle>
              <a:lvl1pPr algn="l" defTabSz="2438400">
                <a:defRPr cap="all" spc="720" sz="12000">
                  <a:solidFill>
                    <a:srgbClr val="FFFFFF"/>
                  </a:solidFill>
                  <a:latin typeface="Arial"/>
                  <a:ea typeface="Arial"/>
                  <a:cs typeface="Arial"/>
                  <a:sym typeface="Arial"/>
                </a:defRPr>
              </a:lvl1pPr>
            </a:lstStyle>
            <a:p>
              <a:pPr/>
              <a:r>
                <a:t>Solving the puzzle</a:t>
              </a:r>
            </a:p>
          </p:txBody>
        </p:sp>
      </p:grpSp>
      <p:pic>
        <p:nvPicPr>
          <p:cNvPr id="189" name="communication.png" descr="communication.png"/>
          <p:cNvPicPr>
            <a:picLocks noChangeAspect="1"/>
          </p:cNvPicPr>
          <p:nvPr/>
        </p:nvPicPr>
        <p:blipFill>
          <a:blip r:embed="rId3">
            <a:alphaModFix amt="42946"/>
            <a:extLst/>
          </a:blip>
          <a:stretch>
            <a:fillRect/>
          </a:stretch>
        </p:blipFill>
        <p:spPr>
          <a:xfrm>
            <a:off x="1495520" y="1063560"/>
            <a:ext cx="6502401" cy="65024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Rectangle"/>
          <p:cNvSpPr/>
          <p:nvPr/>
        </p:nvSpPr>
        <p:spPr>
          <a:xfrm>
            <a:off x="-30732" y="-32954"/>
            <a:ext cx="24445464" cy="13781907"/>
          </a:xfrm>
          <a:prstGeom prst="rect">
            <a:avLst/>
          </a:prstGeom>
          <a:gradFill>
            <a:gsLst>
              <a:gs pos="0">
                <a:srgbClr val="5E5E5E">
                  <a:alpha val="81860"/>
                </a:srgbClr>
              </a:gs>
              <a:gs pos="100000">
                <a:srgbClr val="000000">
                  <a:alpha val="81860"/>
                </a:srgbClr>
              </a:gs>
            </a:gsLst>
            <a:lin ang="4646107"/>
          </a:gra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94" name="Google Shape;74;p16"/>
          <p:cNvSpPr/>
          <p:nvPr/>
        </p:nvSpPr>
        <p:spPr>
          <a:xfrm rot="19881595">
            <a:off x="-2107125" y="7493037"/>
            <a:ext cx="23877706" cy="1500001"/>
          </a:xfrm>
          <a:prstGeom prst="rect">
            <a:avLst/>
          </a:prstGeom>
          <a:solidFill>
            <a:srgbClr val="60D937"/>
          </a:solidFill>
          <a:ln w="12700">
            <a:miter lim="400000"/>
          </a:ln>
        </p:spPr>
        <p:txBody>
          <a:bodyPr lIns="0" tIns="0" rIns="0" bIns="0" anchor="ctr"/>
          <a:lstStyle/>
          <a:p>
            <a:pPr defTabSz="825500">
              <a:defRPr sz="3200">
                <a:solidFill>
                  <a:srgbClr val="000000"/>
                </a:solidFill>
                <a:latin typeface="Helvetica Neue Medium"/>
                <a:ea typeface="Helvetica Neue Medium"/>
                <a:cs typeface="Helvetica Neue Medium"/>
                <a:sym typeface="Helvetica Neue Medium"/>
              </a:defRPr>
            </a:pPr>
          </a:p>
        </p:txBody>
      </p:sp>
      <p:sp>
        <p:nvSpPr>
          <p:cNvPr id="195" name="Google Shape;75;p16"/>
          <p:cNvSpPr txBox="1"/>
          <p:nvPr/>
        </p:nvSpPr>
        <p:spPr>
          <a:xfrm rot="19881595">
            <a:off x="2175751" y="4858732"/>
            <a:ext cx="24059791" cy="3395890"/>
          </a:xfrm>
          <a:prstGeom prst="rect">
            <a:avLst/>
          </a:prstGeom>
          <a:ln w="12700">
            <a:miter lim="400000"/>
          </a:ln>
          <a:extLst>
            <a:ext uri="{C572A759-6A51-4108-AA02-DFA0A04FC94B}">
              <ma14:wrappingTextBoxFlag xmlns:ma14="http://schemas.microsoft.com/office/mac/drawingml/2011/main" val="1"/>
            </a:ext>
          </a:extLst>
        </p:spPr>
        <p:txBody>
          <a:bodyPr lIns="243799" tIns="243799" rIns="243799" bIns="243799">
            <a:normAutofit fontScale="100000" lnSpcReduction="0"/>
          </a:bodyPr>
          <a:lstStyle>
            <a:lvl1pPr algn="l" defTabSz="2438400">
              <a:defRPr cap="all" spc="720" sz="12000">
                <a:solidFill>
                  <a:srgbClr val="FFFFFF"/>
                </a:solidFill>
                <a:latin typeface="Arial"/>
                <a:ea typeface="Arial"/>
                <a:cs typeface="Arial"/>
                <a:sym typeface="Arial"/>
              </a:defRPr>
            </a:lvl1pPr>
          </a:lstStyle>
          <a:p>
            <a:pPr/>
            <a:r>
              <a:t>What’s my role?</a:t>
            </a:r>
          </a:p>
        </p:txBody>
      </p:sp>
      <p:pic>
        <p:nvPicPr>
          <p:cNvPr id="196" name="Image" descr="Image"/>
          <p:cNvPicPr>
            <a:picLocks noChangeAspect="1"/>
          </p:cNvPicPr>
          <p:nvPr/>
        </p:nvPicPr>
        <p:blipFill>
          <a:blip r:embed="rId3">
            <a:alphaModFix amt="44952"/>
            <a:extLst/>
          </a:blip>
          <a:stretch>
            <a:fillRect/>
          </a:stretch>
        </p:blipFill>
        <p:spPr>
          <a:xfrm>
            <a:off x="2416225" y="1087474"/>
            <a:ext cx="6502401" cy="6502401"/>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0" name="lucas-santos-XIIsv6AshJY-unsplash.jpg" descr="lucas-santos-XIIsv6AshJY-unsplash.jpg"/>
          <p:cNvPicPr>
            <a:picLocks noChangeAspect="1"/>
          </p:cNvPicPr>
          <p:nvPr/>
        </p:nvPicPr>
        <p:blipFill>
          <a:blip r:embed="rId3">
            <a:extLst/>
          </a:blip>
          <a:stretch>
            <a:fillRect/>
          </a:stretch>
        </p:blipFill>
        <p:spPr>
          <a:xfrm>
            <a:off x="-220663" y="-711200"/>
            <a:ext cx="25277474" cy="16851649"/>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Rectangle"/>
          <p:cNvSpPr/>
          <p:nvPr/>
        </p:nvSpPr>
        <p:spPr>
          <a:xfrm>
            <a:off x="-30732" y="-32954"/>
            <a:ext cx="24445464" cy="13781907"/>
          </a:xfrm>
          <a:prstGeom prst="rect">
            <a:avLst/>
          </a:prstGeom>
          <a:gradFill>
            <a:gsLst>
              <a:gs pos="0">
                <a:srgbClr val="5E5E5E">
                  <a:alpha val="81860"/>
                </a:srgbClr>
              </a:gs>
              <a:gs pos="100000">
                <a:srgbClr val="000000">
                  <a:alpha val="81860"/>
                </a:srgbClr>
              </a:gs>
            </a:gsLst>
            <a:lin ang="4646107"/>
          </a:gra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05" name="“If you are in an entry level role, work to prove your consistency and reliability by following the rules, showing up on time, meeting deadlines and keeping your managers informed about your progress. This is the best time to ask questions that show your"/>
          <p:cNvSpPr txBox="1"/>
          <p:nvPr/>
        </p:nvSpPr>
        <p:spPr>
          <a:xfrm>
            <a:off x="163093" y="6181623"/>
            <a:ext cx="24057815" cy="338475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5300">
                <a:solidFill>
                  <a:srgbClr val="FFFFFF"/>
                </a:solidFill>
              </a:defRPr>
            </a:pPr>
            <a:r>
              <a:t>“If you are in an entry level role, work to prove your </a:t>
            </a:r>
            <a:r>
              <a:rPr b="1"/>
              <a:t>consistency and reliability</a:t>
            </a:r>
            <a:r>
              <a:t> by following the rules, showing up </a:t>
            </a:r>
            <a:r>
              <a:rPr b="1"/>
              <a:t>on time</a:t>
            </a:r>
            <a:r>
              <a:t>, </a:t>
            </a:r>
            <a:r>
              <a:rPr b="1"/>
              <a:t>meeting deadlines and keeping your managers informed about your progress</a:t>
            </a:r>
            <a:r>
              <a:t>. This is the best time to ask questions that show your dedication to getting tasks right.”</a:t>
            </a:r>
          </a:p>
        </p:txBody>
      </p:sp>
      <p:sp>
        <p:nvSpPr>
          <p:cNvPr id="206" name="“The skill sets to work on are the ones that will secure your entry into the next stage of  your career growth.”"/>
          <p:cNvSpPr txBox="1"/>
          <p:nvPr/>
        </p:nvSpPr>
        <p:spPr>
          <a:xfrm>
            <a:off x="403726" y="3260623"/>
            <a:ext cx="23576547" cy="165755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300">
                <a:solidFill>
                  <a:srgbClr val="FFFFFF"/>
                </a:solidFill>
              </a:defRPr>
            </a:lvl1pPr>
          </a:lstStyle>
          <a:p>
            <a:pPr/>
            <a:r>
              <a:t>“The skill sets to work on are the ones that will secure your entry into the next stage of  your career growth.”</a:t>
            </a:r>
          </a:p>
        </p:txBody>
      </p:sp>
      <p:sp>
        <p:nvSpPr>
          <p:cNvPr id="207" name="Text"/>
          <p:cNvSpPr txBox="1"/>
          <p:nvPr/>
        </p:nvSpPr>
        <p:spPr>
          <a:xfrm>
            <a:off x="11982500" y="6754317"/>
            <a:ext cx="673000" cy="461366"/>
          </a:xfrm>
          <a:prstGeom prst="rect">
            <a:avLst/>
          </a:prstGeom>
          <a:ln w="12700">
            <a:miter lim="400000"/>
          </a:ln>
        </p:spPr>
        <p:txBody>
          <a:bodyPr wrap="none" lIns="50800" tIns="50800" rIns="50800" bIns="50800" anchor="ctr">
            <a:spAutoFit/>
          </a:bodyPr>
          <a:lstStyle/>
          <a:p>
            <a:pPr/>
          </a:p>
        </p:txBody>
      </p:sp>
      <p:sp>
        <p:nvSpPr>
          <p:cNvPr id="208" name="The Unspoken Truth for career success.Tessa White"/>
          <p:cNvSpPr txBox="1"/>
          <p:nvPr/>
        </p:nvSpPr>
        <p:spPr>
          <a:xfrm>
            <a:off x="7230199" y="11833462"/>
            <a:ext cx="16781603" cy="92027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5300">
                <a:solidFill>
                  <a:srgbClr val="FFFFFF"/>
                </a:solidFill>
              </a:defRPr>
            </a:lvl1pPr>
          </a:lstStyle>
          <a:p>
            <a:pPr/>
            <a:r>
              <a:t>The Unspoken Truth for career success.Tessa White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